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3" r:id="rId6"/>
    <p:sldId id="281" r:id="rId7"/>
    <p:sldId id="282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0" r:id="rId17"/>
  </p:sldIdLst>
  <p:sldSz cx="9144000" cy="5143500" type="screen16x9"/>
  <p:notesSz cx="6858000" cy="9144000"/>
  <p:embeddedFontLst>
    <p:embeddedFont>
      <p:font typeface="Libre Franklin" pitchFamily="2" charset="77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621BDC-5BEE-4351-AF8F-DEEB375D35CF}">
  <a:tblStyle styleId="{FD621BDC-5BEE-4351-AF8F-DEEB375D35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3265"/>
  </p:normalViewPr>
  <p:slideViewPr>
    <p:cSldViewPr snapToGrid="0">
      <p:cViewPr varScale="1">
        <p:scale>
          <a:sx n="141" d="100"/>
          <a:sy n="141" d="100"/>
        </p:scale>
        <p:origin x="1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62055a47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62055a47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62055a47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62055a47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/>
                <a:ea typeface="Arial"/>
                <a:cs typeface="Arial"/>
                <a:sym typeface="Arial"/>
              </a:rPr>
              <a:t>This is accomplished via a series of properly constructed non-reference loss functions that implicitly quantify the network's enhancement quality and drive its learning. Extensive tests on a variety of benchmarks show that our technology outperforms state-of-the-art methods both qualitatively and numerically. Also presented are the possible benefits of our Zero-DCE for face detection in the dark.</a:t>
            </a:r>
            <a:endParaRPr sz="10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use 300 low-light images from the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Dataset training set for training, and we use the remaining 185 low-light images for validation. We resize the images to size </a:t>
            </a:r>
            <a:r>
              <a:rPr lang="en-US" sz="1050" dirty="0">
                <a:highlight>
                  <a:srgbClr val="FFFFFF"/>
                </a:highlight>
              </a:rPr>
              <a:t>256 x 256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 to be used for both training and validation. Note that in order to train the DCE-Net, we will not require the corresponding enhanced images.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x-none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images from the LOL dataset are preprocessed before using them in the training and validation phases. The data preprocessing involves three steps: decomposition, downscaling and normalization.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2" fontAlgn="base"/>
            <a:r>
              <a:rPr lang="en-US" sz="1100" b="1" i="1" u="none" strike="noStrike" cap="none" dirty="0">
                <a:solidFill>
                  <a:srgbClr val="000000"/>
                </a:solidFill>
                <a:effectLst>
                  <a:outerShdw sx="0" sy="0">
                    <a:srgbClr val="000000"/>
                  </a:outerShdw>
                </a:effectLst>
                <a:latin typeface="Arial"/>
                <a:ea typeface="Arial"/>
                <a:cs typeface="Arial"/>
                <a:sym typeface="Arial"/>
              </a:rPr>
              <a:t>Decoding: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>
                  <a:outerShdw sx="0" sy="0">
                    <a:srgbClr val="000000"/>
                  </a:outerShdw>
                </a:effectLst>
                <a:latin typeface="Arial"/>
                <a:ea typeface="Arial"/>
                <a:cs typeface="Arial"/>
                <a:sym typeface="Arial"/>
              </a:rPr>
              <a:t>The PNG image data is in the form of a compressed string. The PNG data is decoded into 8-bit integer tensors to make computation easier.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2" fontAlgn="base"/>
            <a:r>
              <a:rPr lang="en-US" sz="1100" b="1" i="1" u="none" strike="noStrike" cap="none" dirty="0">
                <a:solidFill>
                  <a:srgbClr val="000000"/>
                </a:solidFill>
                <a:effectLst>
                  <a:outerShdw sx="0" sy="0">
                    <a:srgbClr val="000000"/>
                  </a:outerShdw>
                </a:effectLst>
                <a:latin typeface="Arial"/>
                <a:ea typeface="Arial"/>
                <a:cs typeface="Arial"/>
                <a:sym typeface="Arial"/>
              </a:rPr>
              <a:t>Downscaling: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>
                  <a:outerShdw sx="0" sy="0">
                    <a:srgbClr val="000000"/>
                  </a:outerShdw>
                </a:effectLst>
                <a:latin typeface="Arial"/>
                <a:ea typeface="Arial"/>
                <a:cs typeface="Arial"/>
                <a:sym typeface="Arial"/>
              </a:rPr>
              <a:t>Downscaling is the reduction of the image to a specific resolution. Neural networks require inputs of the same size and the training process is made faster by downscaling the images to a pre-determined size. The images have a resolution of 400 by 600 pixels, it is reduced to 256 by 256 in this study.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2" fontAlgn="base"/>
            <a:r>
              <a:rPr lang="en-US" sz="1100" b="1" i="1" u="none" strike="noStrike" cap="none" dirty="0">
                <a:solidFill>
                  <a:srgbClr val="000000"/>
                </a:solidFill>
                <a:effectLst>
                  <a:outerShdw sx="0" sy="0">
                    <a:srgbClr val="000000"/>
                  </a:outerShdw>
                </a:effectLst>
                <a:latin typeface="Arial"/>
                <a:ea typeface="Arial"/>
                <a:cs typeface="Arial"/>
                <a:sym typeface="Arial"/>
              </a:rPr>
              <a:t>Normalization: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>
                  <a:outerShdw sx="0" sy="0">
                    <a:srgbClr val="000000"/>
                  </a:outerShdw>
                </a:effectLst>
                <a:latin typeface="Arial"/>
                <a:ea typeface="Arial"/>
                <a:cs typeface="Arial"/>
                <a:sym typeface="Arial"/>
              </a:rPr>
              <a:t>Neural Nets reach convergence more quickly if the data is normalized. In the study, all the image data is divided by 255 to ensure that they are in the range [0,1].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r>
              <a:rPr lang="x-none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operations are carried out using the TensorFlow data pipeline which allows for batch operations to be performed. 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62055a47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62055a47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214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62055a47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62055a47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923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b162b807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b162b807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62055a47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62055a47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 W&amp;B for visualizing </a:t>
            </a:r>
            <a:r>
              <a:rPr lang="en-US"/>
              <a:t>the experiments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436346" y="1341340"/>
            <a:ext cx="6270922" cy="1573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  <a:defRPr sz="5400" cap="none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009930" y="2967210"/>
            <a:ext cx="5123755" cy="81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25"/>
              <a:buNone/>
              <a:defRPr sz="1725"/>
            </a:lvl1pPr>
            <a:lvl2pPr lvl="1" algn="ct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 algn="ct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 algn="ct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 algn="ctr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564644" y="4840039"/>
            <a:ext cx="1205958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1938041" y="4840039"/>
            <a:ext cx="5267533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564644" y="558352"/>
            <a:ext cx="8005587" cy="4012253"/>
            <a:chOff x="752858" y="744469"/>
            <a:chExt cx="10674116" cy="5349671"/>
          </a:xfrm>
        </p:grpSpPr>
        <p:sp>
          <p:nvSpPr>
            <p:cNvPr id="19" name="Google Shape;19;p2"/>
            <p:cNvSpPr/>
            <p:nvPr/>
          </p:nvSpPr>
          <p:spPr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0" name="Google Shape;20;p2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 rot="5400000">
            <a:off x="3289697" y="-539353"/>
            <a:ext cx="2678906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dt" idx="10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 rot="5400000">
            <a:off x="5818367" y="1847171"/>
            <a:ext cx="3932433" cy="117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 rot="5400000">
            <a:off x="2129849" y="-633032"/>
            <a:ext cx="3932433" cy="613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dt" idx="10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ibre Franklin"/>
              <a:buNone/>
              <a:defRPr sz="5400" cap="none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554181" y="4840039"/>
            <a:ext cx="1216807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1938234" y="4840039"/>
            <a:ext cx="5267533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5" title="Crop Mark"/>
          <p:cNvSpPr/>
          <p:nvPr/>
        </p:nvSpPr>
        <p:spPr>
          <a:xfrm>
            <a:off x="6113972" y="1264239"/>
            <a:ext cx="2456260" cy="3306366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028700" y="1714500"/>
            <a:ext cx="3335840" cy="268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marL="914400" lvl="1" indent="-32385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marL="1371600" lvl="2" indent="-314325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■"/>
              <a:defRPr>
                <a:solidFill>
                  <a:schemeClr val="dk2"/>
                </a:solidFill>
              </a:defRPr>
            </a:lvl3pPr>
            <a:lvl4pPr marL="1828800" lvl="3" indent="-314325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–"/>
              <a:defRPr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4894052" y="1714500"/>
            <a:ext cx="3335840" cy="268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marL="914400" lvl="1" indent="-32385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marL="1371600" lvl="2" indent="-314325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■"/>
              <a:defRPr>
                <a:solidFill>
                  <a:schemeClr val="dk2"/>
                </a:solidFill>
              </a:defRPr>
            </a:lvl3pPr>
            <a:lvl4pPr marL="1828800" lvl="3" indent="-314325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–"/>
              <a:defRPr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dt" idx="10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50"/>
              <a:buNone/>
              <a:defRPr sz="225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1028700" y="2478906"/>
            <a:ext cx="3332988" cy="192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marL="914400" lvl="1" indent="-32385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marL="1371600" lvl="2" indent="-314325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■"/>
              <a:defRPr>
                <a:solidFill>
                  <a:schemeClr val="dk2"/>
                </a:solidFill>
              </a:defRPr>
            </a:lvl3pPr>
            <a:lvl4pPr marL="1828800" lvl="3" indent="-314325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–"/>
              <a:defRPr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4893761" y="1755648"/>
            <a:ext cx="3332988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50"/>
              <a:buNone/>
              <a:defRPr sz="225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4"/>
          </p:nvPr>
        </p:nvSpPr>
        <p:spPr>
          <a:xfrm>
            <a:off x="4893761" y="2478906"/>
            <a:ext cx="3332988" cy="192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marL="914400" lvl="1" indent="-32385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marL="1371600" lvl="2" indent="-314325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■"/>
              <a:defRPr>
                <a:solidFill>
                  <a:schemeClr val="dk2"/>
                </a:solidFill>
              </a:defRPr>
            </a:lvl3pPr>
            <a:lvl4pPr marL="1828800" lvl="3" indent="-314325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–"/>
              <a:defRPr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4692015" y="514351"/>
            <a:ext cx="3909060" cy="3881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/>
            </a:lvl1pPr>
            <a:lvl2pPr marL="914400" lvl="1" indent="-32385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 sz="1500"/>
            </a:lvl2pPr>
            <a:lvl3pPr marL="1371600" lvl="2" indent="-314325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■"/>
              <a:defRPr sz="1350"/>
            </a:lvl3pPr>
            <a:lvl4pPr marL="1828800" lvl="3" indent="-314325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–"/>
              <a:defRPr sz="1350"/>
            </a:lvl4pPr>
            <a:lvl5pPr marL="2286000" lvl="4" indent="-3048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5pPr>
            <a:lvl6pPr marL="2743200" lvl="5" indent="-3048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–"/>
              <a:defRPr sz="1200"/>
            </a:lvl6pPr>
            <a:lvl7pPr marL="3200400" lvl="6" indent="-3048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7pPr>
            <a:lvl8pPr marL="3657600" lvl="7" indent="-3048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–"/>
              <a:defRPr sz="1200"/>
            </a:lvl8pPr>
            <a:lvl9pPr marL="4114800" lvl="8" indent="-3048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542925" y="2142258"/>
            <a:ext cx="2891790" cy="225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4000"/>
              </a:lnSpc>
              <a:spcBef>
                <a:spcPts val="1125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542925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1654459" y="4840039"/>
            <a:ext cx="1780256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7412355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9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4149090" y="1"/>
            <a:ext cx="499491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sz="15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sz="15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sz="15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sz="15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sz="15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sz="15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sz="15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sz="15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500"/>
              <a:buFont typeface="Libre Franklin"/>
              <a:buNone/>
              <a:defRPr sz="15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542925" y="2141976"/>
            <a:ext cx="2891790" cy="2258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4000"/>
              </a:lnSpc>
              <a:spcBef>
                <a:spcPts val="1125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542925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1654459" y="4840039"/>
            <a:ext cx="1780256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7412355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10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 sz="33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■"/>
              <a:defRPr sz="15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23850" algn="l" rtl="0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–"/>
              <a:defRPr sz="15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4325" algn="l" rtl="0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Font typeface="Libre Franklin"/>
              <a:buChar char="■"/>
              <a:defRPr sz="135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4325" algn="l" rtl="0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Font typeface="Libre Franklin"/>
              <a:buChar char="–"/>
              <a:defRPr sz="135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l" rtl="0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l" rtl="0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–"/>
              <a:defRPr sz="12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95275" algn="l" rtl="0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Font typeface="Libre Franklin"/>
              <a:buChar char="■"/>
              <a:defRPr sz="105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95275" algn="l" rtl="0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Font typeface="Libre Franklin"/>
              <a:buChar char="–"/>
              <a:defRPr sz="105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9527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050"/>
              <a:buFont typeface="Libre Franklin"/>
              <a:buChar char="■"/>
              <a:defRPr sz="105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andb.ai/site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hare.streamlit.io/raghavadevarajeurs/low-light-image-enhancement/main/inference.p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rmusketeers/Low-Light-Image-Enhancement/blob/main/Zero_DCE_for_low_light_image_enhancement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vrmusketeers/Low-Light-Image-Enhancement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261354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sit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/>
          <p:nvPr/>
        </p:nvSpPr>
        <p:spPr>
          <a:xfrm>
            <a:off x="0" y="25729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94" name="Google Shape;94;p13"/>
          <p:cNvGrpSpPr/>
          <p:nvPr/>
        </p:nvGrpSpPr>
        <p:grpSpPr>
          <a:xfrm>
            <a:off x="564643" y="558351"/>
            <a:ext cx="8005589" cy="4012254"/>
            <a:chOff x="752858" y="744469"/>
            <a:chExt cx="10674116" cy="5349671"/>
          </a:xfrm>
        </p:grpSpPr>
        <p:sp>
          <p:nvSpPr>
            <p:cNvPr id="95" name="Google Shape;95;p13"/>
            <p:cNvSpPr/>
            <p:nvPr/>
          </p:nvSpPr>
          <p:spPr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6" name="Google Shape;96;p13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3"/>
          <p:cNvSpPr txBox="1">
            <a:spLocks noGrp="1"/>
          </p:cNvSpPr>
          <p:nvPr>
            <p:ph type="ctrTitle"/>
          </p:nvPr>
        </p:nvSpPr>
        <p:spPr>
          <a:xfrm>
            <a:off x="845275" y="1128600"/>
            <a:ext cx="4974000" cy="28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>
              <a:lnSpc>
                <a:spcPct val="100000"/>
              </a:lnSpc>
              <a:buSzPts val="4600"/>
            </a:pPr>
            <a:r>
              <a:rPr lang="en-US" sz="3400" dirty="0"/>
              <a:t>Low-Light Image Enhancement</a:t>
            </a:r>
            <a:endParaRPr sz="3400" dirty="0"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6017271" y="1128601"/>
            <a:ext cx="2346600" cy="28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 sz="1600" dirty="0"/>
              <a:t>By</a:t>
            </a:r>
            <a:endParaRPr dirty="0"/>
          </a:p>
          <a:p>
            <a:pPr marL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endParaRPr sz="1600" dirty="0"/>
          </a:p>
          <a:p>
            <a:pPr marL="0" lvl="0" indent="0" algn="l" rtl="0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sz="1600" dirty="0"/>
              <a:t>Shiv Kumar Ganesh</a:t>
            </a:r>
            <a:endParaRPr sz="1600" dirty="0"/>
          </a:p>
          <a:p>
            <a:pPr marL="0" lvl="0" indent="0" algn="l" rtl="0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 sz="1600" dirty="0" err="1"/>
              <a:t>Kumuda</a:t>
            </a:r>
            <a:r>
              <a:rPr lang="en-US" sz="1600" dirty="0"/>
              <a:t> B G Murthy </a:t>
            </a:r>
            <a:endParaRPr dirty="0"/>
          </a:p>
          <a:p>
            <a:pPr marL="0" lvl="0" indent="0" algn="l" rtl="0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 sz="1600" dirty="0"/>
              <a:t>Raghava D </a:t>
            </a:r>
            <a:r>
              <a:rPr lang="en-US" sz="1600" dirty="0" err="1"/>
              <a:t>Urs</a:t>
            </a:r>
            <a:endParaRPr lang="en-US" sz="1600" dirty="0"/>
          </a:p>
          <a:p>
            <a:pPr marL="0" lvl="0" indent="0" algn="l" rtl="0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 sz="1600" dirty="0"/>
              <a:t>Arun </a:t>
            </a:r>
            <a:r>
              <a:rPr lang="en-US" sz="1600" dirty="0" err="1"/>
              <a:t>Talkad</a:t>
            </a:r>
            <a:endParaRPr sz="1600" dirty="0"/>
          </a:p>
          <a:p>
            <a:pPr marL="0" lvl="0" indent="0" algn="l" rtl="0">
              <a:lnSpc>
                <a:spcPct val="102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600"/>
              <a:buNone/>
            </a:pPr>
            <a:endParaRPr sz="1600" dirty="0"/>
          </a:p>
        </p:txBody>
      </p:sp>
      <p:cxnSp>
        <p:nvCxnSpPr>
          <p:cNvPr id="99" name="Google Shape;99;p13"/>
          <p:cNvCxnSpPr/>
          <p:nvPr/>
        </p:nvCxnSpPr>
        <p:spPr>
          <a:xfrm>
            <a:off x="5819285" y="1591571"/>
            <a:ext cx="0" cy="1392072"/>
          </a:xfrm>
          <a:prstGeom prst="straightConnector1">
            <a:avLst/>
          </a:prstGeom>
          <a:noFill/>
          <a:ln w="254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61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MLOps -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WandB</a:t>
            </a:r>
            <a:endParaRPr/>
          </a:p>
        </p:txBody>
      </p:sp>
      <p:pic>
        <p:nvPicPr>
          <p:cNvPr id="303" name="Google Shape;3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96990">
            <a:off x="7657776" y="266662"/>
            <a:ext cx="1338450" cy="6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876" y="1764826"/>
            <a:ext cx="3889173" cy="2736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0200" y="1764825"/>
            <a:ext cx="4051799" cy="15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 txBox="1"/>
          <p:nvPr/>
        </p:nvSpPr>
        <p:spPr>
          <a:xfrm>
            <a:off x="625250" y="1230788"/>
            <a:ext cx="347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Model Tracking/Logging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4909975" y="1222988"/>
            <a:ext cx="347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Model Versioning/Repository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0B3D11-3130-4848-BC3C-BEB355C734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04"/>
          <a:stretch/>
        </p:blipFill>
        <p:spPr>
          <a:xfrm>
            <a:off x="739977" y="1764825"/>
            <a:ext cx="3985227" cy="27366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1DCB24-0176-FC4A-81BF-68F1A038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0200" y="1752670"/>
            <a:ext cx="4051799" cy="21209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>
            <a:spLocks noGrp="1"/>
          </p:cNvSpPr>
          <p:nvPr>
            <p:ph type="title"/>
          </p:nvPr>
        </p:nvSpPr>
        <p:spPr>
          <a:xfrm>
            <a:off x="754380" y="176726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dirty="0"/>
              <a:t>Demo in </a:t>
            </a:r>
            <a:r>
              <a:rPr lang="en-US" dirty="0" err="1"/>
              <a:t>Streamlit</a:t>
            </a:r>
            <a:endParaRPr dirty="0"/>
          </a:p>
        </p:txBody>
      </p:sp>
      <p:sp>
        <p:nvSpPr>
          <p:cNvPr id="313" name="Google Shape;313;p31"/>
          <p:cNvSpPr txBox="1"/>
          <p:nvPr/>
        </p:nvSpPr>
        <p:spPr>
          <a:xfrm>
            <a:off x="754380" y="774619"/>
            <a:ext cx="749027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inference can be viewed on providing low light image and get improved image as a result.</a:t>
            </a:r>
          </a:p>
          <a:p>
            <a:pPr lvl="0"/>
            <a:r>
              <a:rPr lang="en-US" sz="1800" dirty="0">
                <a:solidFill>
                  <a:schemeClr val="dk2"/>
                </a:solidFill>
              </a:rPr>
              <a:t>Application URL: </a:t>
            </a:r>
            <a:r>
              <a:rPr lang="en-US" sz="1800" dirty="0">
                <a:solidFill>
                  <a:schemeClr val="dk2"/>
                </a:solidFill>
                <a:hlinkClick r:id="rId3"/>
              </a:rPr>
              <a:t>https://share.streamlit.io/raghavadevarajeurs/low-light-image-enhancement/main/inference.py</a:t>
            </a:r>
            <a:endParaRPr lang="en-US" sz="1800" dirty="0">
              <a:solidFill>
                <a:schemeClr val="dk2"/>
              </a:solidFill>
            </a:endParaRPr>
          </a:p>
          <a:p>
            <a:pPr lvl="0"/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CA895C-A1B6-C044-8F82-6659DB980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45" y="2015125"/>
            <a:ext cx="4381730" cy="31283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</a:pPr>
            <a:r>
              <a:rPr lang="en-US" dirty="0"/>
              <a:t>Technical Difficulty</a:t>
            </a:r>
            <a:endParaRPr dirty="0"/>
          </a:p>
        </p:txBody>
      </p:sp>
      <p:sp>
        <p:nvSpPr>
          <p:cNvPr id="321" name="Google Shape;321;p32"/>
          <p:cNvSpPr txBox="1"/>
          <p:nvPr/>
        </p:nvSpPr>
        <p:spPr>
          <a:xfrm>
            <a:off x="628153" y="3696920"/>
            <a:ext cx="7686600" cy="11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</a:pPr>
            <a:br>
              <a:rPr lang="en-US"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br>
              <a:rPr lang="en-US"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br>
              <a:rPr lang="en-US"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br>
              <a:rPr lang="en-US"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br>
              <a:rPr lang="en-US"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br>
              <a:rPr lang="en-US"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 sz="1400" b="0" i="1" u="none" strike="noStrike" cap="none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</a:pPr>
            <a:endParaRPr sz="1400" b="0" i="0" u="none" strike="noStrike" cap="none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</a:pPr>
            <a:endParaRPr sz="1400" b="0" i="0" u="none" strike="noStrike" cap="none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</a:pPr>
            <a:endParaRPr sz="1400" b="0" i="0" u="none" strike="noStrike" cap="none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</a:pPr>
            <a:endParaRPr sz="1400" b="0" i="0" u="none" strike="noStrike" cap="none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</a:pPr>
            <a:endParaRPr sz="1400" b="0" i="0" u="none" strike="noStrike" cap="none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</a:pPr>
            <a:endParaRPr sz="1400" b="0" i="0" u="none" strike="noStrike" cap="none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2" name="Google Shape;322;p32"/>
          <p:cNvSpPr txBox="1"/>
          <p:nvPr/>
        </p:nvSpPr>
        <p:spPr>
          <a:xfrm>
            <a:off x="8567697" y="36883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3" name="Google Shape;323;p32"/>
          <p:cNvSpPr txBox="1">
            <a:spLocks noGrp="1"/>
          </p:cNvSpPr>
          <p:nvPr>
            <p:ph type="body" idx="1"/>
          </p:nvPr>
        </p:nvSpPr>
        <p:spPr>
          <a:xfrm>
            <a:off x="1028700" y="1714500"/>
            <a:ext cx="7200900" cy="268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89000"/>
              </a:lnSpc>
              <a:spcBef>
                <a:spcPts val="0"/>
              </a:spcBef>
            </a:pPr>
            <a:r>
              <a:rPr lang="en-US" sz="1800" dirty="0"/>
              <a:t>Finding appropriate problem scope</a:t>
            </a:r>
          </a:p>
          <a:p>
            <a:pPr lvl="1">
              <a:lnSpc>
                <a:spcPct val="89000"/>
              </a:lnSpc>
              <a:spcBef>
                <a:spcPts val="0"/>
              </a:spcBef>
            </a:pPr>
            <a:r>
              <a:rPr lang="en-US" sz="1800" dirty="0"/>
              <a:t>changed our dataset from original larger scope</a:t>
            </a:r>
          </a:p>
          <a:p>
            <a:pPr lvl="1">
              <a:lnSpc>
                <a:spcPct val="89000"/>
              </a:lnSpc>
              <a:spcBef>
                <a:spcPts val="0"/>
              </a:spcBef>
            </a:pPr>
            <a:r>
              <a:rPr lang="en-US" sz="1800" dirty="0"/>
              <a:t>restricted type of images to smaller size images</a:t>
            </a:r>
          </a:p>
          <a:p>
            <a:pPr marL="571500" lvl="1" indent="0">
              <a:lnSpc>
                <a:spcPct val="89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457200" lvl="0" indent="-34290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 dirty="0"/>
              <a:t>Understanding of domain which dealt with image manipulation and Image related algorithms.</a:t>
            </a:r>
          </a:p>
          <a:p>
            <a:pPr marL="914400" lvl="1" indent="-34290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endParaRPr sz="1800" dirty="0"/>
          </a:p>
          <a:p>
            <a:pPr marL="457200" lvl="0" indent="-34290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 dirty="0"/>
              <a:t>RAM/memory usage</a:t>
            </a:r>
            <a:endParaRPr sz="1800" dirty="0"/>
          </a:p>
          <a:p>
            <a:pPr marL="914400" lvl="1" indent="-34290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/>
              <a:t>paying for </a:t>
            </a:r>
            <a:r>
              <a:rPr lang="en-US" sz="1800" dirty="0" err="1"/>
              <a:t>Colab</a:t>
            </a:r>
            <a:r>
              <a:rPr lang="en-US" sz="1800" dirty="0"/>
              <a:t> Pro helped</a:t>
            </a:r>
            <a:endParaRPr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</a:pPr>
            <a:r>
              <a:rPr lang="en-US"/>
              <a:t>Lesson Learnt</a:t>
            </a:r>
            <a:endParaRPr/>
          </a:p>
        </p:txBody>
      </p:sp>
      <p:sp>
        <p:nvSpPr>
          <p:cNvPr id="329" name="Google Shape;329;p33"/>
          <p:cNvSpPr txBox="1">
            <a:spLocks noGrp="1"/>
          </p:cNvSpPr>
          <p:nvPr>
            <p:ph type="title" idx="4294967295"/>
          </p:nvPr>
        </p:nvSpPr>
        <p:spPr>
          <a:xfrm>
            <a:off x="662940" y="1004621"/>
            <a:ext cx="8481060" cy="336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None/>
            </a:pPr>
            <a:endParaRPr sz="1800" b="0"/>
          </a:p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</a:pPr>
            <a:endParaRPr/>
          </a:p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</a:pPr>
            <a:endParaRPr/>
          </a:p>
        </p:txBody>
      </p:sp>
      <p:sp>
        <p:nvSpPr>
          <p:cNvPr id="330" name="Google Shape;330;p33"/>
          <p:cNvSpPr txBox="1">
            <a:spLocks noGrp="1"/>
          </p:cNvSpPr>
          <p:nvPr>
            <p:ph type="body" idx="1"/>
          </p:nvPr>
        </p:nvSpPr>
        <p:spPr>
          <a:xfrm>
            <a:off x="1028700" y="1714500"/>
            <a:ext cx="7200900" cy="268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■"/>
            </a:pPr>
            <a:r>
              <a:rPr lang="en-US" dirty="0"/>
              <a:t>Generative tasks require a lot of data and computing resources</a:t>
            </a:r>
          </a:p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■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dirty="0"/>
              <a:t>We needed to keep our scope small for what type of images to generate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</a:pPr>
            <a:r>
              <a:rPr lang="en-US"/>
              <a:t>Teamwork</a:t>
            </a:r>
            <a:endParaRPr/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1"/>
          </p:nvPr>
        </p:nvSpPr>
        <p:spPr>
          <a:xfrm>
            <a:off x="1028700" y="1439186"/>
            <a:ext cx="7200900" cy="29612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 dirty="0"/>
              <a:t>Slack was used as the medium of communication across the team.</a:t>
            </a:r>
          </a:p>
          <a:p>
            <a:pPr marL="457200" lvl="0" indent="-34290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sz="1800" dirty="0"/>
          </a:p>
          <a:p>
            <a:pPr marL="457200" lvl="0" indent="-34290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 dirty="0"/>
              <a:t>We followed agile methodology for project management and its execution. We met as a team every Wednesday at 8PM.</a:t>
            </a:r>
          </a:p>
          <a:p>
            <a:pPr marL="457200" lvl="0" indent="-34290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sz="1800" dirty="0"/>
          </a:p>
          <a:p>
            <a:pPr marL="457200" lvl="0" indent="-34290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 dirty="0"/>
              <a:t>The version control system used was git and the project was pushed to GitHub to be stored.</a:t>
            </a:r>
          </a:p>
          <a:p>
            <a:pPr marL="457200" lvl="0" indent="-34290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sz="1800" dirty="0"/>
          </a:p>
          <a:p>
            <a:pPr marL="457200" lvl="0" indent="-34290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 dirty="0"/>
              <a:t>Team communication played an important role in development of the project.</a:t>
            </a:r>
            <a:endParaRPr sz="1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>
            <a:spLocks noGrp="1"/>
          </p:cNvSpPr>
          <p:nvPr>
            <p:ph type="title"/>
          </p:nvPr>
        </p:nvSpPr>
        <p:spPr>
          <a:xfrm>
            <a:off x="588014" y="16174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</a:pPr>
            <a:r>
              <a:rPr lang="en-US"/>
              <a:t>Code and Version Control</a:t>
            </a: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title" idx="4294967295"/>
          </p:nvPr>
        </p:nvSpPr>
        <p:spPr>
          <a:xfrm>
            <a:off x="703420" y="1119466"/>
            <a:ext cx="8338130" cy="27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dirty="0"/>
              <a:t>Packages	: </a:t>
            </a:r>
            <a:r>
              <a:rPr lang="en-US" sz="1800" dirty="0" err="1"/>
              <a:t>Tensorflow</a:t>
            </a:r>
            <a:r>
              <a:rPr lang="en-US" sz="1800" dirty="0"/>
              <a:t>, matplotlib, </a:t>
            </a:r>
            <a:r>
              <a:rPr lang="en-US" sz="1800" dirty="0" err="1"/>
              <a:t>WandB</a:t>
            </a:r>
            <a:r>
              <a:rPr lang="en-US" sz="1800" dirty="0"/>
              <a:t>, PIL, </a:t>
            </a:r>
            <a:r>
              <a:rPr lang="en-US" sz="1800" dirty="0" err="1"/>
              <a:t>Streamlit</a:t>
            </a:r>
            <a:endParaRPr sz="1800" dirty="0"/>
          </a:p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None/>
            </a:pPr>
            <a:r>
              <a:rPr lang="en-US" sz="1800" dirty="0"/>
              <a:t>Input	 	: High resolution low light images</a:t>
            </a:r>
            <a:endParaRPr sz="1800" dirty="0"/>
          </a:p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None/>
            </a:pPr>
            <a:r>
              <a:rPr lang="en-US" sz="1800" dirty="0"/>
              <a:t>Output		: High resolution good contrast images</a:t>
            </a:r>
            <a:endParaRPr sz="1800" dirty="0"/>
          </a:p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None/>
            </a:pPr>
            <a:r>
              <a:rPr lang="en-US" sz="1800" dirty="0"/>
              <a:t>DL Model	: Zero-DCE</a:t>
            </a:r>
            <a:endParaRPr sz="1800" dirty="0"/>
          </a:p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-US" sz="1800" dirty="0"/>
            </a:br>
            <a:r>
              <a:rPr lang="en-US" sz="1800" dirty="0"/>
              <a:t>Tools Used	: Google </a:t>
            </a:r>
            <a:r>
              <a:rPr lang="en-US" sz="1800" dirty="0" err="1"/>
              <a:t>Colab</a:t>
            </a:r>
            <a:r>
              <a:rPr lang="en-US" sz="1800" dirty="0"/>
              <a:t> Pro, Weights and Biases (</a:t>
            </a:r>
            <a:r>
              <a:rPr lang="en-US" sz="1800" dirty="0" err="1"/>
              <a:t>WandB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dirty="0"/>
              <a:t>Google </a:t>
            </a:r>
            <a:r>
              <a:rPr lang="en-US" sz="1800" dirty="0" err="1"/>
              <a:t>Colab</a:t>
            </a:r>
            <a:r>
              <a:rPr lang="en-US" sz="1800" dirty="0"/>
              <a:t>  	: </a:t>
            </a:r>
            <a:r>
              <a:rPr lang="en-US" sz="1800" u="sng" dirty="0">
                <a:solidFill>
                  <a:schemeClr val="hlink"/>
                </a:solidFill>
              </a:rPr>
              <a:t>Low Light Image 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Enhancement</a:t>
            </a:r>
            <a:br>
              <a:rPr lang="en-US" sz="1800" dirty="0"/>
            </a:br>
            <a:r>
              <a:rPr lang="en-US" sz="1800" dirty="0"/>
              <a:t>Version Ctrl	: </a:t>
            </a:r>
            <a:r>
              <a:rPr lang="en-US" sz="1600" u="sng" dirty="0">
                <a:solidFill>
                  <a:schemeClr val="hlink"/>
                </a:solidFill>
                <a:hlinkClick r:id="rId4"/>
              </a:rPr>
              <a:t>GitHub</a:t>
            </a:r>
            <a:br>
              <a:rPr lang="en-US" sz="1600" u="sng" dirty="0">
                <a:solidFill>
                  <a:schemeClr val="hlink"/>
                </a:solidFill>
              </a:rPr>
            </a:br>
            <a:br>
              <a:rPr lang="en-US" sz="1600" u="sng" dirty="0">
                <a:solidFill>
                  <a:schemeClr val="hlink"/>
                </a:solidFill>
              </a:rPr>
            </a:br>
            <a:r>
              <a:rPr lang="en-US" sz="1800" dirty="0" err="1"/>
              <a:t>MLOps</a:t>
            </a:r>
            <a:r>
              <a:rPr lang="en-US" sz="1800" dirty="0"/>
              <a:t>                      :  Vertex AI</a:t>
            </a:r>
            <a:br>
              <a:rPr lang="en-US" sz="1800" dirty="0"/>
            </a:br>
            <a:br>
              <a:rPr lang="en-US" sz="1800" dirty="0"/>
            </a:br>
            <a:endParaRPr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>
            <a:spLocks noGrp="1"/>
          </p:cNvSpPr>
          <p:nvPr>
            <p:ph type="title"/>
          </p:nvPr>
        </p:nvSpPr>
        <p:spPr>
          <a:xfrm>
            <a:off x="2597204" y="1091133"/>
            <a:ext cx="4371058" cy="189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</a:pPr>
            <a:endParaRPr/>
          </a:p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</a:pPr>
            <a:endParaRPr/>
          </a:p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ibre Franklin"/>
              <a:buNone/>
            </a:pPr>
            <a:r>
              <a:rPr lang="en-US" sz="3000"/>
              <a:t>Thank You</a:t>
            </a:r>
            <a:endParaRPr sz="3000" b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</a:pPr>
            <a:endParaRPr/>
          </a:p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</a:pPr>
            <a:endParaRPr/>
          </a:p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6347" y="1776000"/>
            <a:ext cx="978525" cy="107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/>
          <p:nvPr/>
        </p:nvSpPr>
        <p:spPr>
          <a:xfrm flipH="1">
            <a:off x="5049925" y="712375"/>
            <a:ext cx="2399700" cy="1297800"/>
          </a:xfrm>
          <a:prstGeom prst="cloudCallout">
            <a:avLst>
              <a:gd name="adj1" fmla="val -42704"/>
              <a:gd name="adj2" fmla="val 62569"/>
            </a:avLst>
          </a:prstGeom>
          <a:solidFill>
            <a:srgbClr val="F3F3F3"/>
          </a:solidFill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wish I could enhance the quality of this old picture. </a:t>
            </a:r>
            <a:endParaRPr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7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</a:t>
            </a:r>
            <a:endParaRPr dirty="0"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1"/>
          </p:nvPr>
        </p:nvSpPr>
        <p:spPr>
          <a:xfrm>
            <a:off x="1028700" y="1439186"/>
            <a:ext cx="3540900" cy="310896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3333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There could be multiple instances where we end up taking pictures in low or bad lighting. We would love to have these images enhanced to have better contrast and visibility.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3333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3333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This research introduces a new method called Zero-Reference Low Light Enhancement, which treats light enhancement as a deep network task of image-specific curve estimation.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3333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3333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Our method uses DCE-Net, a lightweight deep network, to predict pixel-wise and high-order curves for image dynamic range modification. Zero-DCE is intriguing because it makes no assumptions about reference images during training, i.e. it doesn't require any paired or unpaired data. </a:t>
            </a:r>
            <a:endParaRPr dirty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5913500" y="2463075"/>
            <a:ext cx="744900" cy="2841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2"/>
                </a:solidFill>
              </a:rPr>
              <a:t>Model</a:t>
            </a:r>
            <a:endParaRPr sz="1000" b="1" dirty="0">
              <a:solidFill>
                <a:schemeClr val="dk2"/>
              </a:solidFill>
            </a:endParaRPr>
          </a:p>
        </p:txBody>
      </p:sp>
      <p:cxnSp>
        <p:nvCxnSpPr>
          <p:cNvPr id="111" name="Google Shape;111;p14"/>
          <p:cNvCxnSpPr/>
          <p:nvPr/>
        </p:nvCxnSpPr>
        <p:spPr>
          <a:xfrm>
            <a:off x="6285950" y="1672250"/>
            <a:ext cx="2400" cy="60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14"/>
          <p:cNvCxnSpPr>
            <a:cxnSpLocks/>
          </p:cNvCxnSpPr>
          <p:nvPr/>
        </p:nvCxnSpPr>
        <p:spPr>
          <a:xfrm>
            <a:off x="6288363" y="2747175"/>
            <a:ext cx="0" cy="5925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28" name="Picture 4" descr="An Empty Main Street at Night (Explored) | Disney dream, Disney castle,  Disney vacations">
            <a:extLst>
              <a:ext uri="{FF2B5EF4-FFF2-40B4-BE49-F238E27FC236}">
                <a16:creationId xmlns:a16="http://schemas.microsoft.com/office/drawing/2014/main" id="{DD90896A-DB31-E948-8D09-A051A2FCA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61" y="3411262"/>
            <a:ext cx="661378" cy="8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772553" y="224672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</a:pPr>
            <a:r>
              <a:rPr lang="en-US" dirty="0"/>
              <a:t>Data Collection</a:t>
            </a:r>
            <a:endParaRPr dirty="0"/>
          </a:p>
        </p:txBody>
      </p:sp>
      <p:sp>
        <p:nvSpPr>
          <p:cNvPr id="118" name="Google Shape;118;p15"/>
          <p:cNvSpPr txBox="1">
            <a:spLocks noGrp="1"/>
          </p:cNvSpPr>
          <p:nvPr>
            <p:ph type="title" idx="4294967295"/>
          </p:nvPr>
        </p:nvSpPr>
        <p:spPr>
          <a:xfrm>
            <a:off x="772553" y="781884"/>
            <a:ext cx="7688400" cy="25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0" dirty="0"/>
              <a:t>Source		    : </a:t>
            </a:r>
            <a:r>
              <a:rPr lang="en-US" sz="1800" b="0" u="sng" dirty="0">
                <a:solidFill>
                  <a:schemeClr val="hlink"/>
                </a:solidFill>
              </a:rPr>
              <a:t>LOL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 Dataset</a:t>
            </a:r>
            <a:endParaRPr sz="18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0" dirty="0"/>
              <a:t>Data Size	    : 485 </a:t>
            </a:r>
            <a:r>
              <a:rPr lang="en-US" sz="1800" dirty="0"/>
              <a:t>images </a:t>
            </a:r>
            <a:br>
              <a:rPr lang="en-US" sz="1800" dirty="0"/>
            </a:br>
            <a:r>
              <a:rPr lang="en-US" sz="1800" b="0" dirty="0"/>
              <a:t>Data Format    </a:t>
            </a:r>
            <a:r>
              <a:rPr lang="en-US" sz="1800" dirty="0"/>
              <a:t>	    </a:t>
            </a:r>
            <a:r>
              <a:rPr lang="en-US" sz="1800" b="0" dirty="0"/>
              <a:t>: </a:t>
            </a:r>
            <a:r>
              <a:rPr lang="en-US" sz="1800" dirty="0"/>
              <a:t>PNG images</a:t>
            </a:r>
            <a:endParaRPr sz="18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None/>
            </a:pPr>
            <a:endParaRPr sz="18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-US" sz="2400" b="0" dirty="0"/>
              <a:t>				 </a:t>
            </a:r>
            <a:endParaRPr sz="2400" b="0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</a:pPr>
            <a:endParaRPr dirty="0"/>
          </a:p>
        </p:txBody>
      </p:sp>
      <p:sp>
        <p:nvSpPr>
          <p:cNvPr id="122" name="Google Shape;122;p15"/>
          <p:cNvSpPr txBox="1"/>
          <p:nvPr/>
        </p:nvSpPr>
        <p:spPr>
          <a:xfrm>
            <a:off x="1285605" y="2195636"/>
            <a:ext cx="176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Original </a:t>
            </a:r>
            <a:r>
              <a:rPr lang="en-US" dirty="0">
                <a:solidFill>
                  <a:schemeClr val="dk2"/>
                </a:solidFill>
              </a:rPr>
              <a:t>I</a:t>
            </a: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mage</a:t>
            </a:r>
            <a:endParaRPr dirty="0"/>
          </a:p>
        </p:txBody>
      </p:sp>
      <p:pic>
        <p:nvPicPr>
          <p:cNvPr id="3" name="Picture 2" descr="A picture containing indoor, light, dark&#10;&#10;Description automatically generated">
            <a:extLst>
              <a:ext uri="{FF2B5EF4-FFF2-40B4-BE49-F238E27FC236}">
                <a16:creationId xmlns:a16="http://schemas.microsoft.com/office/drawing/2014/main" id="{E35896FD-B58C-694B-B1C7-4E64B7D85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79" y="2640064"/>
            <a:ext cx="3428533" cy="2285689"/>
          </a:xfrm>
          <a:prstGeom prst="rect">
            <a:avLst/>
          </a:prstGeom>
        </p:spPr>
      </p:pic>
      <p:pic>
        <p:nvPicPr>
          <p:cNvPr id="5" name="Picture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45314821-1E8D-E04C-9A9E-057D8B215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913" y="2640063"/>
            <a:ext cx="3428534" cy="22856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612190" y="70021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</a:pPr>
            <a:r>
              <a:rPr lang="en-US" dirty="0"/>
              <a:t>Image Pre-processing</a:t>
            </a:r>
            <a:endParaRPr dirty="0"/>
          </a:p>
        </p:txBody>
      </p:sp>
      <p:sp>
        <p:nvSpPr>
          <p:cNvPr id="128" name="Google Shape;128;p16"/>
          <p:cNvSpPr txBox="1">
            <a:spLocks noGrp="1"/>
          </p:cNvSpPr>
          <p:nvPr>
            <p:ph type="title" idx="4294967295"/>
          </p:nvPr>
        </p:nvSpPr>
        <p:spPr>
          <a:xfrm>
            <a:off x="730239" y="1292772"/>
            <a:ext cx="8170960" cy="301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None/>
            </a:pPr>
            <a:br>
              <a:rPr lang="en-US" sz="1800" b="0"/>
            </a:br>
            <a:endParaRPr/>
          </a:p>
        </p:txBody>
      </p:sp>
      <p:sp>
        <p:nvSpPr>
          <p:cNvPr id="8" name="Google Shape;138;p17">
            <a:extLst>
              <a:ext uri="{FF2B5EF4-FFF2-40B4-BE49-F238E27FC236}">
                <a16:creationId xmlns:a16="http://schemas.microsoft.com/office/drawing/2014/main" id="{A93BB42F-0CB1-1A42-8A17-DF4885F80B80}"/>
              </a:ext>
            </a:extLst>
          </p:cNvPr>
          <p:cNvSpPr txBox="1">
            <a:spLocks/>
          </p:cNvSpPr>
          <p:nvPr/>
        </p:nvSpPr>
        <p:spPr>
          <a:xfrm>
            <a:off x="801805" y="974722"/>
            <a:ext cx="7411892" cy="3931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 sz="33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100000"/>
              </a:lnSpc>
              <a:buSzPts val="1800"/>
              <a:buFont typeface="Libre Franklin"/>
              <a:buChar char="●"/>
            </a:pPr>
            <a:r>
              <a:rPr lang="en-US" sz="1800" dirty="0"/>
              <a:t>High quality images were considered for this experiment.</a:t>
            </a:r>
          </a:p>
          <a:p>
            <a:pPr marL="114300">
              <a:lnSpc>
                <a:spcPct val="100000"/>
              </a:lnSpc>
              <a:buSzPts val="1800"/>
            </a:pPr>
            <a:endParaRPr lang="en-US" sz="1800" dirty="0"/>
          </a:p>
          <a:p>
            <a:pPr marL="457200" indent="-342900">
              <a:lnSpc>
                <a:spcPct val="100000"/>
              </a:lnSpc>
              <a:buSzPts val="1800"/>
              <a:buFont typeface="Libre Franklin"/>
              <a:buChar char="●"/>
            </a:pPr>
            <a:r>
              <a:rPr lang="en-US" sz="1800" dirty="0"/>
              <a:t>Images were pre-processed to reduce the resolution to 256 X 256 pixel.</a:t>
            </a:r>
          </a:p>
          <a:p>
            <a:pPr marL="114300">
              <a:lnSpc>
                <a:spcPct val="100000"/>
              </a:lnSpc>
              <a:buSzPts val="1800"/>
            </a:pPr>
            <a:endParaRPr lang="en-US" sz="1800" dirty="0"/>
          </a:p>
          <a:p>
            <a:pPr marL="457200" indent="-342900">
              <a:lnSpc>
                <a:spcPct val="100000"/>
              </a:lnSpc>
              <a:buSzPts val="1800"/>
              <a:buFont typeface="Libre Franklin"/>
              <a:buChar char="●"/>
            </a:pPr>
            <a:r>
              <a:rPr lang="en-US" sz="1800" dirty="0"/>
              <a:t>Color information and the color curves for each individual image were extracted in order to feed Zero-DCE model. </a:t>
            </a:r>
          </a:p>
          <a:p>
            <a:pPr marL="114300">
              <a:lnSpc>
                <a:spcPct val="100000"/>
              </a:lnSpc>
              <a:buSzPts val="1800"/>
            </a:pPr>
            <a:endParaRPr lang="en-US" sz="1800" dirty="0"/>
          </a:p>
          <a:p>
            <a:pPr marL="457200" indent="-342900">
              <a:lnSpc>
                <a:spcPct val="100000"/>
              </a:lnSpc>
              <a:buSzPts val="1800"/>
              <a:buFont typeface="Libre Franklin"/>
              <a:buChar char="●"/>
            </a:pPr>
            <a:r>
              <a:rPr lang="en-US" sz="1800" dirty="0"/>
              <a:t>Deep curve estimation was done in each image. This helped to extract the low light RBG information that was fed further to enlighten GAN.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620111" y="116092"/>
            <a:ext cx="72009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3300"/>
            </a:pPr>
            <a:r>
              <a:rPr lang="en-US" dirty="0"/>
              <a:t>Zero-DCE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8" name="Google Shape;138;p17">
            <a:extLst>
              <a:ext uri="{FF2B5EF4-FFF2-40B4-BE49-F238E27FC236}">
                <a16:creationId xmlns:a16="http://schemas.microsoft.com/office/drawing/2014/main" id="{16E1B361-00F6-584D-866D-F066942B1A52}"/>
              </a:ext>
            </a:extLst>
          </p:cNvPr>
          <p:cNvSpPr txBox="1">
            <a:spLocks/>
          </p:cNvSpPr>
          <p:nvPr/>
        </p:nvSpPr>
        <p:spPr>
          <a:xfrm>
            <a:off x="944928" y="1018476"/>
            <a:ext cx="7411892" cy="3931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 sz="33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100000"/>
              </a:lnSpc>
              <a:buSzPts val="1800"/>
              <a:buFont typeface="Libre Franklin"/>
              <a:buChar char="●"/>
            </a:pPr>
            <a:r>
              <a:rPr lang="en-US" sz="1800" dirty="0"/>
              <a:t>The goal of DCE-Net is to estimate a set of best-fitting light-enhancement curves (LE-curves) given an input image. </a:t>
            </a:r>
          </a:p>
          <a:p>
            <a:pPr marL="114300">
              <a:lnSpc>
                <a:spcPct val="100000"/>
              </a:lnSpc>
              <a:buSzPts val="1800"/>
            </a:pPr>
            <a:endParaRPr lang="en-US" sz="1800" dirty="0"/>
          </a:p>
          <a:p>
            <a:pPr marL="457200" indent="-342900">
              <a:lnSpc>
                <a:spcPct val="100000"/>
              </a:lnSpc>
              <a:buSzPts val="1800"/>
              <a:buFont typeface="Libre Franklin"/>
              <a:buChar char="●"/>
            </a:pPr>
            <a:r>
              <a:rPr lang="en-US" sz="1800" dirty="0"/>
              <a:t>The framework then maps all pixels of the input’s RGB channels by applying the curves iteratively to obtain the final enhanced image</a:t>
            </a:r>
            <a:r>
              <a:rPr lang="en-US" sz="1800" dirty="0">
                <a:solidFill>
                  <a:srgbClr val="212529"/>
                </a:solidFill>
                <a:latin typeface="Open Sans" panose="020B0606030504020204" pitchFamily="34" charset="0"/>
              </a:rPr>
              <a:t>.</a:t>
            </a:r>
          </a:p>
          <a:p>
            <a:pPr marL="457200" indent="-342900">
              <a:lnSpc>
                <a:spcPct val="100000"/>
              </a:lnSpc>
              <a:buSzPts val="1800"/>
              <a:buFont typeface="Libre Franklin"/>
              <a:buChar char="●"/>
            </a:pPr>
            <a:endParaRPr lang="en-US" sz="1800" dirty="0"/>
          </a:p>
          <a:p>
            <a:pPr marL="457200" indent="-342900">
              <a:lnSpc>
                <a:spcPct val="100000"/>
              </a:lnSpc>
              <a:buSzPts val="1800"/>
              <a:buFont typeface="Libre Franklin"/>
              <a:buChar char="●"/>
            </a:pPr>
            <a:r>
              <a:rPr lang="en-US" sz="1800" dirty="0"/>
              <a:t>Color information and the color curves for each individual image were extracted in order to feed Zero-DCE model. </a:t>
            </a:r>
          </a:p>
          <a:p>
            <a:pPr marL="114300">
              <a:lnSpc>
                <a:spcPct val="100000"/>
              </a:lnSpc>
              <a:buSzPts val="1800"/>
            </a:pPr>
            <a:endParaRPr lang="en-US" sz="1800" dirty="0"/>
          </a:p>
          <a:p>
            <a:pPr marL="457200" indent="-342900">
              <a:lnSpc>
                <a:spcPct val="100000"/>
              </a:lnSpc>
              <a:buSzPts val="1800"/>
              <a:buFont typeface="Libre Franklin"/>
              <a:buChar char="●"/>
            </a:pPr>
            <a:r>
              <a:rPr lang="en-US" sz="1800" dirty="0"/>
              <a:t>Deep curve estimation was done in each image. This helped to extract the low light RBG information that was fed further to enlighten GAN.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Architecture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35CC7-3F61-4E49-BE6A-DD1E5AF15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13" y="1096503"/>
            <a:ext cx="8115300" cy="383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12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dirty="0"/>
              <a:t>Training and Validation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A4B724-36C8-40D3-AF3F-C13A5A50BD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7"/>
          <a:stretch/>
        </p:blipFill>
        <p:spPr>
          <a:xfrm>
            <a:off x="5429245" y="1236810"/>
            <a:ext cx="2651967" cy="1617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EDF873-77E1-49C2-9A25-26B9091F6BE9}"/>
              </a:ext>
            </a:extLst>
          </p:cNvPr>
          <p:cNvSpPr txBox="1"/>
          <p:nvPr/>
        </p:nvSpPr>
        <p:spPr>
          <a:xfrm flipH="1">
            <a:off x="5598555" y="2854621"/>
            <a:ext cx="246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Original vs Baseline vs Model</a:t>
            </a:r>
          </a:p>
        </p:txBody>
      </p:sp>
      <p:pic>
        <p:nvPicPr>
          <p:cNvPr id="10" name="Picture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5E61AB2C-BD2A-4898-AD86-CFB165C237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57" y="3247208"/>
            <a:ext cx="2380155" cy="15226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CE71B6-9F9B-40F3-9FFE-96F0F7094C64}"/>
              </a:ext>
            </a:extLst>
          </p:cNvPr>
          <p:cNvSpPr txBox="1"/>
          <p:nvPr/>
        </p:nvSpPr>
        <p:spPr>
          <a:xfrm flipH="1">
            <a:off x="5524028" y="929033"/>
            <a:ext cx="246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Training and Validation Loss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315742-5F35-42D8-8378-59835F9A3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080" y="3844904"/>
            <a:ext cx="240792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EE1D99-921B-4771-8D37-56E5BA9E82E1}"/>
              </a:ext>
            </a:extLst>
          </p:cNvPr>
          <p:cNvSpPr txBox="1"/>
          <p:nvPr/>
        </p:nvSpPr>
        <p:spPr>
          <a:xfrm>
            <a:off x="708856" y="1135613"/>
            <a:ext cx="4572000" cy="261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182880" algn="l"/>
              </a:tabLst>
            </a:pPr>
            <a:r>
              <a:rPr lang="x-none" sz="1800" dirty="0">
                <a:solidFill>
                  <a:schemeClr val="dk2"/>
                </a:solidFill>
                <a:latin typeface="Libre Franklin"/>
              </a:rPr>
              <a:t>After hyper parameter tuning, neural network of 8 convolutional layers was </a:t>
            </a:r>
            <a:r>
              <a:rPr lang="x-none" sz="1800" dirty="0">
                <a:solidFill>
                  <a:schemeClr val="dk2"/>
                </a:solidFill>
                <a:latin typeface="Libre Franklin"/>
                <a:sym typeface="Libre Franklin"/>
              </a:rPr>
              <a:t>considered</a:t>
            </a:r>
            <a:r>
              <a:rPr lang="x-none" sz="1800" dirty="0">
                <a:solidFill>
                  <a:schemeClr val="dk2"/>
                </a:solidFill>
                <a:latin typeface="Libre Franklin"/>
              </a:rPr>
              <a:t> for prediction. </a:t>
            </a:r>
            <a:endParaRPr lang="en-US" sz="1800" dirty="0">
              <a:solidFill>
                <a:schemeClr val="dk2"/>
              </a:solidFill>
              <a:latin typeface="Libre Franklin"/>
            </a:endParaRPr>
          </a:p>
          <a:p>
            <a:pPr marL="342900" marR="0" lvl="0" indent="-34290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182880" algn="l"/>
              </a:tabLst>
            </a:pPr>
            <a:r>
              <a:rPr lang="x-none" sz="1800" dirty="0">
                <a:solidFill>
                  <a:schemeClr val="dk2"/>
                </a:solidFill>
                <a:latin typeface="Libre Franklin"/>
              </a:rPr>
              <a:t>The first five convolutional layers have ReLU activation function, and the last convolutional layer has tanh.</a:t>
            </a:r>
            <a:endParaRPr lang="en-US" sz="1800" dirty="0">
              <a:solidFill>
                <a:schemeClr val="dk2"/>
              </a:solidFill>
              <a:latin typeface="Libre Franklin"/>
            </a:endParaRPr>
          </a:p>
          <a:p>
            <a:pPr marL="342900" marR="0" lvl="0" indent="-34290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182880" algn="l"/>
              </a:tabLst>
            </a:pPr>
            <a:r>
              <a:rPr lang="en-US" sz="1800" dirty="0">
                <a:solidFill>
                  <a:schemeClr val="dk2"/>
                </a:solidFill>
                <a:latin typeface="Libre Franklin"/>
              </a:rPr>
              <a:t>The training set is fed to the model built above for around 100 epochs with a learning rate of 1e-4</a:t>
            </a:r>
          </a:p>
        </p:txBody>
      </p:sp>
    </p:spTree>
    <p:extLst>
      <p:ext uri="{BB962C8B-B14F-4D97-AF65-F5344CB8AC3E}">
        <p14:creationId xmlns:p14="http://schemas.microsoft.com/office/powerpoint/2010/main" val="181618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 txBox="1">
            <a:spLocks noGrp="1"/>
          </p:cNvSpPr>
          <p:nvPr>
            <p:ph type="title"/>
          </p:nvPr>
        </p:nvSpPr>
        <p:spPr>
          <a:xfrm>
            <a:off x="971550" y="294375"/>
            <a:ext cx="7200900" cy="111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MLOps Architecture</a:t>
            </a:r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911A52D-7EE6-4136-9087-B938CB176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50" y="1153875"/>
            <a:ext cx="7568550" cy="28357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61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MLOps -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WandB</a:t>
            </a:r>
            <a:endParaRPr/>
          </a:p>
        </p:txBody>
      </p:sp>
      <p:pic>
        <p:nvPicPr>
          <p:cNvPr id="293" name="Google Shape;2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96990">
            <a:off x="7657776" y="266662"/>
            <a:ext cx="1338450" cy="6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9"/>
          <p:cNvPicPr preferRelativeResize="0"/>
          <p:nvPr/>
        </p:nvPicPr>
        <p:blipFill rotWithShape="1">
          <a:blip r:embed="rId5">
            <a:alphaModFix/>
          </a:blip>
          <a:srcRect l="19322"/>
          <a:stretch/>
        </p:blipFill>
        <p:spPr>
          <a:xfrm>
            <a:off x="4909976" y="1732900"/>
            <a:ext cx="4075525" cy="264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9"/>
          <p:cNvPicPr preferRelativeResize="0"/>
          <p:nvPr/>
        </p:nvPicPr>
        <p:blipFill rotWithShape="1">
          <a:blip r:embed="rId6">
            <a:alphaModFix/>
          </a:blip>
          <a:srcRect l="19704"/>
          <a:stretch/>
        </p:blipFill>
        <p:spPr>
          <a:xfrm>
            <a:off x="625250" y="1731525"/>
            <a:ext cx="4075525" cy="264694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/>
          <p:nvPr/>
        </p:nvSpPr>
        <p:spPr>
          <a:xfrm>
            <a:off x="625250" y="1230788"/>
            <a:ext cx="347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Zero-DCE Pipeline Runs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982</Words>
  <Application>Microsoft Macintosh PowerPoint</Application>
  <PresentationFormat>On-screen Show (16:9)</PresentationFormat>
  <Paragraphs>100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Symbol</vt:lpstr>
      <vt:lpstr>Open Sans</vt:lpstr>
      <vt:lpstr>Libre Franklin</vt:lpstr>
      <vt:lpstr>Arial</vt:lpstr>
      <vt:lpstr>Crop</vt:lpstr>
      <vt:lpstr>Low-Light Image Enhancement</vt:lpstr>
      <vt:lpstr>Goal</vt:lpstr>
      <vt:lpstr>Data Collection</vt:lpstr>
      <vt:lpstr>Image Pre-processing</vt:lpstr>
      <vt:lpstr>Zero-DCE   </vt:lpstr>
      <vt:lpstr>Model Architecture</vt:lpstr>
      <vt:lpstr>Training and Validation</vt:lpstr>
      <vt:lpstr>MLOps Architecture</vt:lpstr>
      <vt:lpstr>MLOps - WandB</vt:lpstr>
      <vt:lpstr>MLOps - WandB</vt:lpstr>
      <vt:lpstr>Demo in Streamlit</vt:lpstr>
      <vt:lpstr>Technical Difficulty</vt:lpstr>
      <vt:lpstr>Lesson Learnt</vt:lpstr>
      <vt:lpstr>Teamwork</vt:lpstr>
      <vt:lpstr>Code and Version Control</vt:lpstr>
      <vt:lpstr>  Thank You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Low-Light Image Enhancement</dc:title>
  <cp:lastModifiedBy>Raghava Urs (ragurs)</cp:lastModifiedBy>
  <cp:revision>13</cp:revision>
  <dcterms:modified xsi:type="dcterms:W3CDTF">2021-12-05T09:23:29Z</dcterms:modified>
</cp:coreProperties>
</file>